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30"/>
  </p:notesMasterIdLst>
  <p:handoutMasterIdLst>
    <p:handoutMasterId r:id="rId31"/>
  </p:handoutMasterIdLst>
  <p:sldIdLst>
    <p:sldId id="277" r:id="rId2"/>
    <p:sldId id="464" r:id="rId3"/>
    <p:sldId id="438" r:id="rId4"/>
    <p:sldId id="468" r:id="rId5"/>
    <p:sldId id="465" r:id="rId6"/>
    <p:sldId id="485" r:id="rId7"/>
    <p:sldId id="478" r:id="rId8"/>
    <p:sldId id="479" r:id="rId9"/>
    <p:sldId id="466" r:id="rId10"/>
    <p:sldId id="469" r:id="rId11"/>
    <p:sldId id="467" r:id="rId12"/>
    <p:sldId id="480" r:id="rId13"/>
    <p:sldId id="481" r:id="rId14"/>
    <p:sldId id="477" r:id="rId15"/>
    <p:sldId id="486" r:id="rId16"/>
    <p:sldId id="470" r:id="rId17"/>
    <p:sldId id="488" r:id="rId18"/>
    <p:sldId id="489" r:id="rId19"/>
    <p:sldId id="490" r:id="rId20"/>
    <p:sldId id="471" r:id="rId21"/>
    <p:sldId id="472" r:id="rId22"/>
    <p:sldId id="487" r:id="rId23"/>
    <p:sldId id="473" r:id="rId24"/>
    <p:sldId id="474" r:id="rId25"/>
    <p:sldId id="483" r:id="rId26"/>
    <p:sldId id="475" r:id="rId27"/>
    <p:sldId id="484" r:id="rId28"/>
    <p:sldId id="476" r:id="rId29"/>
  </p:sldIdLst>
  <p:sldSz cx="9144000" cy="6858000" type="screen4x3"/>
  <p:notesSz cx="7099300" cy="10234613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AB4B3A-EA50-7741-A22D-E8C85B2E17F9}">
          <p14:sldIdLst>
            <p14:sldId id="277"/>
            <p14:sldId id="464"/>
            <p14:sldId id="438"/>
            <p14:sldId id="468"/>
            <p14:sldId id="465"/>
            <p14:sldId id="485"/>
            <p14:sldId id="478"/>
            <p14:sldId id="479"/>
            <p14:sldId id="466"/>
            <p14:sldId id="469"/>
            <p14:sldId id="467"/>
            <p14:sldId id="480"/>
            <p14:sldId id="481"/>
            <p14:sldId id="477"/>
            <p14:sldId id="486"/>
            <p14:sldId id="470"/>
            <p14:sldId id="488"/>
            <p14:sldId id="489"/>
            <p14:sldId id="490"/>
            <p14:sldId id="471"/>
            <p14:sldId id="472"/>
            <p14:sldId id="487"/>
            <p14:sldId id="473"/>
            <p14:sldId id="474"/>
            <p14:sldId id="483"/>
            <p14:sldId id="475"/>
            <p14:sldId id="484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3366"/>
    <a:srgbClr val="6A91FF"/>
    <a:srgbClr val="FF33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34"/>
    <p:restoredTop sz="95321"/>
  </p:normalViewPr>
  <p:slideViewPr>
    <p:cSldViewPr snapToGrid="0">
      <p:cViewPr varScale="1">
        <p:scale>
          <a:sx n="92" d="100"/>
          <a:sy n="92" d="100"/>
        </p:scale>
        <p:origin x="124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" y="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4988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79813" y="0"/>
            <a:ext cx="35194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37051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2438" y="9723438"/>
            <a:ext cx="15668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fld id="{81DA7548-C3AC-4C08-BF30-C64168C28791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85926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2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940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57238"/>
            <a:ext cx="5151437" cy="3863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870450"/>
            <a:ext cx="5257800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noProof="0" smtClean="0"/>
              <a:t>Click to edit Master text styles</a:t>
            </a:r>
          </a:p>
          <a:p>
            <a:pPr lvl="1"/>
            <a:r>
              <a:rPr lang="en-US" altLang="it-IT" noProof="0" smtClean="0"/>
              <a:t>Second level</a:t>
            </a:r>
          </a:p>
          <a:p>
            <a:pPr lvl="2"/>
            <a:r>
              <a:rPr lang="en-US" altLang="it-IT" noProof="0" smtClean="0"/>
              <a:t>Third level</a:t>
            </a:r>
          </a:p>
          <a:p>
            <a:pPr lvl="3"/>
            <a:r>
              <a:rPr lang="en-US" altLang="it-IT" noProof="0" smtClean="0"/>
              <a:t>Fourth level</a:t>
            </a:r>
          </a:p>
          <a:p>
            <a:pPr lvl="4"/>
            <a:r>
              <a:rPr lang="en-US" altLang="it-IT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5663"/>
            <a:ext cx="30924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5663"/>
            <a:ext cx="309403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fld id="{0DDD85DA-EC9E-466A-95B1-99F639DEB3E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107289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Process synchronization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Operating System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© 2005 William Fornaciari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A1A9C8-57B2-4ADB-9B74-20AEA6A90793}" type="slidenum">
              <a:rPr lang="en-US" altLang="it-IT" sz="1300" smtClean="0">
                <a:ea typeface="ＭＳ Ｐゴシック" pitchFamily="-92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it-IT" sz="1300" smtClean="0">
              <a:ea typeface="ＭＳ Ｐゴシック" pitchFamily="-92" charset="-128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 smtClean="0">
              <a:latin typeface="Times New Roman" pitchFamily="-110" charset="0"/>
              <a:ea typeface="ヒラギノ角ゴ Pro W3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03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Process synchronization</a:t>
            </a:r>
            <a:endParaRPr lang="en-US" altLang="it-IT"/>
          </a:p>
        </p:txBody>
      </p:sp>
      <p:sp>
        <p:nvSpPr>
          <p:cNvPr id="5" name="Segnaposto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Operating System</a:t>
            </a:r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© 2005 William Fornaciari</a:t>
            </a:r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DDD85DA-EC9E-466A-95B1-99F639DEB3EC}" type="slidenum">
              <a:rPr lang="en-US" altLang="it-IT" smtClean="0"/>
              <a:pPr>
                <a:defRPr/>
              </a:pPr>
              <a:t>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3795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Process synchronization</a:t>
            </a:r>
            <a:endParaRPr lang="en-US" altLang="it-IT"/>
          </a:p>
        </p:txBody>
      </p:sp>
      <p:sp>
        <p:nvSpPr>
          <p:cNvPr id="5" name="Segnaposto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Operating System</a:t>
            </a:r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© 2005 William Fornaciari</a:t>
            </a:r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DDD85DA-EC9E-466A-95B1-99F639DEB3EC}" type="slidenum">
              <a:rPr lang="en-US" altLang="it-IT" smtClean="0"/>
              <a:pPr>
                <a:defRPr/>
              </a:pPr>
              <a:t>25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7493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fondo-ppt4b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owerpoint0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02313" y="1219200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rgbClr val="003366"/>
                </a:solidFill>
              </a:rPr>
              <a:t>DIPARTIMENTO DI ELETTRONICA E INFORMAZIONE</a:t>
            </a:r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48000" y="2057400"/>
            <a:ext cx="5867400" cy="9144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343400"/>
            <a:ext cx="6400800" cy="1143000"/>
          </a:xfrm>
        </p:spPr>
        <p:txBody>
          <a:bodyPr/>
          <a:lstStyle>
            <a:lvl1pPr marL="0" indent="0">
              <a:buFont typeface="Times" charset="0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8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8A28A-61C2-42C0-8EB0-7491DD1A128A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5733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0"/>
            <a:ext cx="19621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57340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F1A73-5940-422B-A462-714236B23C0B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3321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3D911-5F32-43E4-88E0-6E87F370C588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9985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4EB49-A8F0-4A1F-B490-BC9F709831A8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16579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69EF-B48D-4A62-B4C3-9604B5352DC8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1849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82CB-5967-4820-BE95-87039B6496E0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3533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6CA37-1695-4E83-AE8E-91D90FFFB2D1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260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461B4-D011-4496-B9F7-32BEF32D3CA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336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B3AC-9BB8-41CB-B592-A0D213CFCC42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602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860F1-36A0-4917-8776-7371DEFBBD24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3728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own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0"/>
            <a:ext cx="716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text styles</a:t>
            </a:r>
          </a:p>
          <a:p>
            <a:pPr lvl="1"/>
            <a:r>
              <a:rPr lang="en-US" altLang="it-IT" smtClean="0"/>
              <a:t>Second level</a:t>
            </a:r>
          </a:p>
          <a:p>
            <a:pPr lvl="2"/>
            <a:r>
              <a:rPr lang="en-US" altLang="it-IT" smtClean="0"/>
              <a:t>Third level</a:t>
            </a:r>
          </a:p>
          <a:p>
            <a:pPr lvl="3"/>
            <a:r>
              <a:rPr lang="en-US" altLang="it-IT" smtClean="0"/>
              <a:t>Fourth level</a:t>
            </a:r>
          </a:p>
          <a:p>
            <a:pPr lvl="4"/>
            <a:r>
              <a:rPr lang="en-US" altLang="it-IT" smtClean="0"/>
              <a:t>Fifth level</a:t>
            </a:r>
          </a:p>
        </p:txBody>
      </p:sp>
      <p:sp>
        <p:nvSpPr>
          <p:cNvPr id="468998" name="Rectangle 6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0" y="6553200"/>
            <a:ext cx="480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1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r>
              <a:rPr lang="en-US" altLang="it-IT"/>
              <a:t>PhDAY 2011 - DEI</a:t>
            </a:r>
          </a:p>
        </p:txBody>
      </p:sp>
      <p:sp>
        <p:nvSpPr>
          <p:cNvPr id="468999" name="Rectangle 7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solidFill>
                  <a:srgbClr val="FF9900"/>
                </a:solidFill>
              </a:defRPr>
            </a:lvl1pPr>
          </a:lstStyle>
          <a:p>
            <a:pPr>
              <a:defRPr/>
            </a:pPr>
            <a:fld id="{FC314E6E-739F-4DCD-B187-2E9A9230620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  <p:pic>
        <p:nvPicPr>
          <p:cNvPr id="1032" name="Picture 8" descr="powerpoint04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9001" name="Rectangle 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67400" y="838200"/>
            <a:ext cx="3276600" cy="762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defRPr/>
            </a:pPr>
            <a:endParaRPr lang="it-IT" altLang="it-IT" smtClean="0"/>
          </a:p>
        </p:txBody>
      </p:sp>
      <p:sp>
        <p:nvSpPr>
          <p:cNvPr id="469002" name="Text Box 1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81700" y="708025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chemeClr val="bg1"/>
                </a:solidFill>
              </a:rPr>
              <a:t>DIPARTIMENTO DI ELETTRONICA E INFORMAZIONE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-110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benfred/implic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ifter.org/~simon/journal/20061211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681538"/>
            <a:ext cx="7005638" cy="80486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dirty="0" smtClean="0">
                <a:solidFill>
                  <a:srgbClr val="002060"/>
                </a:solidFill>
              </a:rPr>
              <a:t>Coding Matrix Factorization</a:t>
            </a:r>
          </a:p>
        </p:txBody>
      </p:sp>
      <p:sp>
        <p:nvSpPr>
          <p:cNvPr id="3075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3063" y="5359400"/>
            <a:ext cx="700563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Massimo Quadrana</a:t>
            </a: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60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Maurizio Ferrari Dacrema</a:t>
            </a:r>
            <a:endParaRPr lang="en-US" altLang="it-IT" sz="1600" dirty="0" smtClean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400" dirty="0">
              <a:solidFill>
                <a:srgbClr val="00206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6264275" y="5099051"/>
            <a:ext cx="2879725" cy="1455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Batch Gradient Descent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Calculate the gradients for the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whole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dataset to perform just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one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update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SGD (not-covered)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Update every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of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training tuples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Pros over SGD: less variance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 stable convergence, fast matrix-ops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10</a:t>
            </a:fld>
            <a:endParaRPr lang="en-US" alt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11</a:t>
            </a:fld>
            <a:endParaRPr lang="en-US" alt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Random shuffle </a:t>
            </a:r>
            <a:r>
              <a:rPr lang="en-US" sz="2000" b="1" u="sng" dirty="0" smtClean="0"/>
              <a:t>non-zero</a:t>
            </a:r>
            <a:r>
              <a:rPr lang="en-US" sz="2000" b="1" dirty="0" smtClean="0"/>
              <a:t> </a:t>
            </a:r>
            <a:r>
              <a:rPr lang="en-US" sz="2000" dirty="0" smtClean="0"/>
              <a:t>user-item </a:t>
            </a:r>
            <a:r>
              <a:rPr lang="en-US" sz="2000" dirty="0"/>
              <a:t>pairs in </a:t>
            </a:r>
            <a:r>
              <a:rPr lang="en-US" sz="2000" dirty="0" smtClean="0"/>
              <a:t>R</a:t>
            </a:r>
          </a:p>
          <a:p>
            <a:pPr lvl="1"/>
            <a:r>
              <a:rPr lang="en-US" sz="2000" dirty="0" smtClean="0"/>
              <a:t>For each sampled pair (</a:t>
            </a:r>
            <a:r>
              <a:rPr lang="en-US" sz="2000" dirty="0" err="1" smtClean="0"/>
              <a:t>i,j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12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8" y="3384308"/>
            <a:ext cx="2425701" cy="4703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8" y="4919152"/>
            <a:ext cx="3492500" cy="35676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8" y="4181391"/>
            <a:ext cx="3492500" cy="3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1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/>
              <a:t>Random shuffle </a:t>
            </a:r>
            <a:r>
              <a:rPr lang="en-US" sz="2000" b="1" u="sng" dirty="0"/>
              <a:t>non-zero</a:t>
            </a:r>
            <a:r>
              <a:rPr lang="en-US" sz="2000" b="1" dirty="0"/>
              <a:t> </a:t>
            </a:r>
            <a:r>
              <a:rPr lang="en-US" sz="2000" dirty="0"/>
              <a:t>user-item pairs in R</a:t>
            </a:r>
          </a:p>
          <a:p>
            <a:pPr lvl="1"/>
            <a:r>
              <a:rPr lang="en-US" sz="2000" dirty="0" smtClean="0"/>
              <a:t>For each sampled pair (</a:t>
            </a:r>
            <a:r>
              <a:rPr lang="en-US" sz="2000" dirty="0" err="1" smtClean="0"/>
              <a:t>i,j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Complexity Time: O(</a:t>
            </a:r>
            <a:r>
              <a:rPr lang="en-US" sz="2000" dirty="0" err="1" smtClean="0"/>
              <a:t>nnz</a:t>
            </a:r>
            <a:r>
              <a:rPr lang="mr-IN" sz="2000" dirty="0" smtClean="0"/>
              <a:t>(</a:t>
            </a:r>
            <a:r>
              <a:rPr lang="mr-IN" sz="2000" dirty="0" err="1" smtClean="0"/>
              <a:t>R</a:t>
            </a:r>
            <a:r>
              <a:rPr lang="mr-IN" sz="2000" dirty="0" smtClean="0"/>
              <a:t>)</a:t>
            </a:r>
            <a:r>
              <a:rPr lang="en-US" sz="2000" dirty="0" smtClean="0"/>
              <a:t>) &lt;&lt; O(MN) </a:t>
            </a:r>
            <a:r>
              <a:rPr lang="mr-IN" sz="2000" dirty="0" smtClean="0"/>
              <a:t>–</a:t>
            </a:r>
            <a:r>
              <a:rPr lang="en-US" sz="2000" dirty="0" smtClean="0"/>
              <a:t> Space: O((N+M)K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13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8" y="3384308"/>
            <a:ext cx="2425701" cy="4703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8" y="4919152"/>
            <a:ext cx="3492500" cy="35676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8" y="4181391"/>
            <a:ext cx="3492500" cy="3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MF-SGD tips and tricks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Tune the learning rate</a:t>
            </a:r>
          </a:p>
          <a:p>
            <a:pPr lvl="1"/>
            <a:r>
              <a:rPr lang="en-US" sz="2000" dirty="0" smtClean="0"/>
              <a:t>Grid search with cross-validation</a:t>
            </a:r>
          </a:p>
          <a:p>
            <a:pPr lvl="1"/>
            <a:r>
              <a:rPr lang="en-US" sz="2000" dirty="0" smtClean="0"/>
              <a:t>Reduce the learning rate over time with time decay</a:t>
            </a:r>
          </a:p>
          <a:p>
            <a:pPr lvl="1"/>
            <a:r>
              <a:rPr lang="en-US" sz="2000" dirty="0" smtClean="0"/>
              <a:t>More sophisticated method (</a:t>
            </a:r>
            <a:r>
              <a:rPr lang="en-US" sz="2000" dirty="0" err="1" smtClean="0"/>
              <a:t>Adagrad</a:t>
            </a:r>
            <a:r>
              <a:rPr lang="en-US" sz="2000" dirty="0" smtClean="0"/>
              <a:t>, </a:t>
            </a:r>
            <a:r>
              <a:rPr lang="en-US" sz="2000" dirty="0" err="1" smtClean="0"/>
              <a:t>RmsProp</a:t>
            </a:r>
            <a:r>
              <a:rPr lang="en-US" sz="2000" dirty="0" smtClean="0"/>
              <a:t>,</a:t>
            </a:r>
            <a:r>
              <a:rPr lang="mr-IN" sz="2000" dirty="0" smtClean="0"/>
              <a:t>…</a:t>
            </a:r>
            <a:r>
              <a:rPr lang="it-IT" sz="20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Regularization factors play a big role</a:t>
            </a:r>
          </a:p>
          <a:p>
            <a:pPr lvl="1"/>
            <a:r>
              <a:rPr lang="en-US" sz="2000" dirty="0" smtClean="0"/>
              <a:t>Tune them as well</a:t>
            </a: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14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175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0811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 err="1" smtClean="0"/>
              <a:t>AsymmetricSVD</a:t>
            </a: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2000" dirty="0" smtClean="0"/>
              <a:t>Modified version of SVD++</a:t>
            </a:r>
          </a:p>
          <a:p>
            <a:pPr marL="0" indent="0" algn="ctr">
              <a:buNone/>
            </a:pPr>
            <a:r>
              <a:rPr lang="en-US" sz="2000" dirty="0" smtClean="0"/>
              <a:t>SVD++ is </a:t>
            </a:r>
            <a:r>
              <a:rPr lang="en-US" sz="2000" dirty="0" err="1" smtClean="0"/>
              <a:t>FunkSVD</a:t>
            </a:r>
            <a:r>
              <a:rPr lang="en-US" sz="2000" dirty="0" smtClean="0"/>
              <a:t> with global effects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617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Basic idea: represent </a:t>
            </a:r>
            <a:r>
              <a:rPr lang="en-US" sz="2400" dirty="0" smtClean="0"/>
              <a:t>users latent factors as the weighted average of their rated item latent factors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16</a:t>
            </a:fld>
            <a:endParaRPr lang="en-US" altLang="it-IT"/>
          </a:p>
        </p:txBody>
      </p:sp>
      <p:sp>
        <p:nvSpPr>
          <p:cNvPr id="6" name="Rettangolo 5"/>
          <p:cNvSpPr/>
          <p:nvPr/>
        </p:nvSpPr>
        <p:spPr>
          <a:xfrm>
            <a:off x="582026" y="3386287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 rot="5400000">
            <a:off x="7250612" y="2917986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/>
              <p:cNvSpPr txBox="1"/>
              <p:nvPr/>
            </p:nvSpPr>
            <p:spPr>
              <a:xfrm>
                <a:off x="2646862" y="443512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62" y="4435120"/>
                <a:ext cx="49530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1408612" y="4237187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/>
          <p:cNvSpPr/>
          <p:nvPr/>
        </p:nvSpPr>
        <p:spPr>
          <a:xfrm rot="5400000">
            <a:off x="6736262" y="3779775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1314811" y="2533787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753197" y="2548086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29890" y="3009751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453562" y="3009751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203998" y="3009751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18" name="CasellaDiTesto 17"/>
          <p:cNvSpPr txBox="1"/>
          <p:nvPr/>
        </p:nvSpPr>
        <p:spPr>
          <a:xfrm rot="5400000">
            <a:off x="8391448" y="3746031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-203342" y="4281232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M users</a:t>
            </a:r>
            <a:endParaRPr lang="en-US" sz="1600" dirty="0"/>
          </a:p>
        </p:txBody>
      </p:sp>
      <p:sp>
        <p:nvSpPr>
          <p:cNvPr id="21" name="Rettangolo 20"/>
          <p:cNvSpPr/>
          <p:nvPr/>
        </p:nvSpPr>
        <p:spPr>
          <a:xfrm>
            <a:off x="1408612" y="3386288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/>
          <p:cNvSpPr/>
          <p:nvPr/>
        </p:nvSpPr>
        <p:spPr>
          <a:xfrm>
            <a:off x="564062" y="4237187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/>
          <p:cNvSpPr txBox="1"/>
          <p:nvPr/>
        </p:nvSpPr>
        <p:spPr>
          <a:xfrm>
            <a:off x="1380534" y="5968385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2560207" y="4190159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776792" y="4164257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7057004" y="3701320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2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3250114" y="3386287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/>
          <p:cNvSpPr/>
          <p:nvPr/>
        </p:nvSpPr>
        <p:spPr>
          <a:xfrm>
            <a:off x="3505328" y="4237187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sellaDiTesto 28"/>
          <p:cNvSpPr txBox="1"/>
          <p:nvPr/>
        </p:nvSpPr>
        <p:spPr>
          <a:xfrm>
            <a:off x="3995335" y="2560788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3" name="Rettangolo 32"/>
          <p:cNvSpPr/>
          <p:nvPr/>
        </p:nvSpPr>
        <p:spPr>
          <a:xfrm>
            <a:off x="3232150" y="4237187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/>
          <p:cNvSpPr/>
          <p:nvPr/>
        </p:nvSpPr>
        <p:spPr>
          <a:xfrm>
            <a:off x="5539354" y="3364660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7316579" y="249427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37" name="CasellaDiTesto 36"/>
          <p:cNvSpPr txBox="1"/>
          <p:nvPr/>
        </p:nvSpPr>
        <p:spPr>
          <a:xfrm>
            <a:off x="2955236" y="4175860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11" name="Rettangolo 10"/>
          <p:cNvSpPr/>
          <p:nvPr/>
        </p:nvSpPr>
        <p:spPr>
          <a:xfrm>
            <a:off x="5546789" y="4210928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/>
          <p:cNvSpPr/>
          <p:nvPr/>
        </p:nvSpPr>
        <p:spPr>
          <a:xfrm>
            <a:off x="4019004" y="4223914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/>
          <p:cNvSpPr/>
          <p:nvPr/>
        </p:nvSpPr>
        <p:spPr>
          <a:xfrm>
            <a:off x="4602796" y="4236112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 rot="5400000">
            <a:off x="7261424" y="3767287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sellaDiTesto 41"/>
          <p:cNvSpPr txBox="1"/>
          <p:nvPr/>
        </p:nvSpPr>
        <p:spPr>
          <a:xfrm>
            <a:off x="7582166" y="3688832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5</a:t>
            </a:r>
          </a:p>
        </p:txBody>
      </p:sp>
      <p:sp>
        <p:nvSpPr>
          <p:cNvPr id="43" name="Rettangolo 42"/>
          <p:cNvSpPr/>
          <p:nvPr/>
        </p:nvSpPr>
        <p:spPr>
          <a:xfrm rot="5400000">
            <a:off x="7821309" y="3764912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sellaDiTesto 43"/>
          <p:cNvSpPr txBox="1"/>
          <p:nvPr/>
        </p:nvSpPr>
        <p:spPr>
          <a:xfrm>
            <a:off x="8142051" y="3686457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7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5787844" y="4069817"/>
            <a:ext cx="439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endParaRPr lang="en-US" baseline="-25000" dirty="0"/>
          </a:p>
        </p:txBody>
      </p:sp>
      <p:sp>
        <p:nvSpPr>
          <p:cNvPr id="46" name="Rettangolo 45"/>
          <p:cNvSpPr/>
          <p:nvPr/>
        </p:nvSpPr>
        <p:spPr>
          <a:xfrm>
            <a:off x="3503570" y="3386288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46"/>
          <p:cNvSpPr/>
          <p:nvPr/>
        </p:nvSpPr>
        <p:spPr>
          <a:xfrm>
            <a:off x="4024269" y="3377360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47"/>
          <p:cNvSpPr/>
          <p:nvPr/>
        </p:nvSpPr>
        <p:spPr>
          <a:xfrm>
            <a:off x="4581523" y="3391040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sellaDiTesto 48"/>
          <p:cNvSpPr txBox="1"/>
          <p:nvPr/>
        </p:nvSpPr>
        <p:spPr>
          <a:xfrm>
            <a:off x="3452770" y="5902481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4571194" y="5918374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981939" y="592211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4853135" y="4012980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3767280" y="302616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718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X and Y have the same shape but different meaning:</a:t>
            </a:r>
            <a:endParaRPr lang="en-US" sz="2400" dirty="0" smtClean="0"/>
          </a:p>
          <a:p>
            <a:r>
              <a:rPr lang="en-US" sz="1800" dirty="0" smtClean="0"/>
              <a:t>Y - how much a feature is important for an item </a:t>
            </a:r>
          </a:p>
          <a:p>
            <a:r>
              <a:rPr lang="en-US" sz="1800" dirty="0" smtClean="0"/>
              <a:t>X - how much a feature is important </a:t>
            </a:r>
            <a:r>
              <a:rPr lang="en-US" sz="1800" dirty="0"/>
              <a:t>for an item </a:t>
            </a:r>
            <a:r>
              <a:rPr lang="en-US" sz="1800" dirty="0" smtClean="0"/>
              <a:t>to recommend to a user</a:t>
            </a:r>
            <a:endParaRPr lang="en-US" sz="18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17</a:t>
            </a:fld>
            <a:endParaRPr lang="en-US" altLang="it-IT"/>
          </a:p>
        </p:txBody>
      </p:sp>
      <p:sp>
        <p:nvSpPr>
          <p:cNvPr id="6" name="Rettangolo 5"/>
          <p:cNvSpPr/>
          <p:nvPr/>
        </p:nvSpPr>
        <p:spPr>
          <a:xfrm>
            <a:off x="582026" y="3386287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 rot="5400000">
            <a:off x="7250612" y="2917986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/>
              <p:cNvSpPr txBox="1"/>
              <p:nvPr/>
            </p:nvSpPr>
            <p:spPr>
              <a:xfrm>
                <a:off x="2646862" y="4435120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62" y="4435120"/>
                <a:ext cx="49530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1408612" y="4237187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/>
          <p:cNvSpPr/>
          <p:nvPr/>
        </p:nvSpPr>
        <p:spPr>
          <a:xfrm rot="5400000">
            <a:off x="6736262" y="3779775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1314811" y="2533787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753197" y="2548086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29890" y="3009751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453562" y="3009751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203998" y="3009751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18" name="CasellaDiTesto 17"/>
          <p:cNvSpPr txBox="1"/>
          <p:nvPr/>
        </p:nvSpPr>
        <p:spPr>
          <a:xfrm rot="5400000">
            <a:off x="8391448" y="3746031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-203342" y="4281232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M users</a:t>
            </a:r>
            <a:endParaRPr lang="en-US" sz="1600" dirty="0"/>
          </a:p>
        </p:txBody>
      </p:sp>
      <p:sp>
        <p:nvSpPr>
          <p:cNvPr id="21" name="Rettangolo 20"/>
          <p:cNvSpPr/>
          <p:nvPr/>
        </p:nvSpPr>
        <p:spPr>
          <a:xfrm>
            <a:off x="1408612" y="3386288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/>
          <p:cNvSpPr/>
          <p:nvPr/>
        </p:nvSpPr>
        <p:spPr>
          <a:xfrm>
            <a:off x="564062" y="4237187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/>
          <p:cNvSpPr txBox="1"/>
          <p:nvPr/>
        </p:nvSpPr>
        <p:spPr>
          <a:xfrm>
            <a:off x="1380534" y="5968385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2560207" y="4190159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776792" y="4164257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7057004" y="3701320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2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3250114" y="3386287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/>
          <p:cNvSpPr/>
          <p:nvPr/>
        </p:nvSpPr>
        <p:spPr>
          <a:xfrm>
            <a:off x="3505328" y="4237187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sellaDiTesto 28"/>
          <p:cNvSpPr txBox="1"/>
          <p:nvPr/>
        </p:nvSpPr>
        <p:spPr>
          <a:xfrm>
            <a:off x="3995335" y="2560788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3" name="Rettangolo 32"/>
          <p:cNvSpPr/>
          <p:nvPr/>
        </p:nvSpPr>
        <p:spPr>
          <a:xfrm>
            <a:off x="3232150" y="4237187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/>
          <p:cNvSpPr/>
          <p:nvPr/>
        </p:nvSpPr>
        <p:spPr>
          <a:xfrm>
            <a:off x="5539354" y="3364660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7316579" y="248388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37" name="CasellaDiTesto 36"/>
          <p:cNvSpPr txBox="1"/>
          <p:nvPr/>
        </p:nvSpPr>
        <p:spPr>
          <a:xfrm>
            <a:off x="2955236" y="4175860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11" name="Rettangolo 10"/>
          <p:cNvSpPr/>
          <p:nvPr/>
        </p:nvSpPr>
        <p:spPr>
          <a:xfrm>
            <a:off x="5546789" y="4210928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/>
          <p:cNvSpPr/>
          <p:nvPr/>
        </p:nvSpPr>
        <p:spPr>
          <a:xfrm>
            <a:off x="4019004" y="4223914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/>
          <p:cNvSpPr/>
          <p:nvPr/>
        </p:nvSpPr>
        <p:spPr>
          <a:xfrm>
            <a:off x="4602796" y="4236112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 rot="5400000">
            <a:off x="7261424" y="3767287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sellaDiTesto 41"/>
          <p:cNvSpPr txBox="1"/>
          <p:nvPr/>
        </p:nvSpPr>
        <p:spPr>
          <a:xfrm>
            <a:off x="7582166" y="3688832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5</a:t>
            </a:r>
          </a:p>
        </p:txBody>
      </p:sp>
      <p:sp>
        <p:nvSpPr>
          <p:cNvPr id="43" name="Rettangolo 42"/>
          <p:cNvSpPr/>
          <p:nvPr/>
        </p:nvSpPr>
        <p:spPr>
          <a:xfrm rot="5400000">
            <a:off x="7821309" y="3764912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sellaDiTesto 43"/>
          <p:cNvSpPr txBox="1"/>
          <p:nvPr/>
        </p:nvSpPr>
        <p:spPr>
          <a:xfrm>
            <a:off x="8142051" y="3686457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7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5787844" y="4069817"/>
            <a:ext cx="439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endParaRPr lang="en-US" baseline="-25000" dirty="0"/>
          </a:p>
        </p:txBody>
      </p:sp>
      <p:sp>
        <p:nvSpPr>
          <p:cNvPr id="46" name="Rettangolo 45"/>
          <p:cNvSpPr/>
          <p:nvPr/>
        </p:nvSpPr>
        <p:spPr>
          <a:xfrm>
            <a:off x="3503570" y="3386288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46"/>
          <p:cNvSpPr/>
          <p:nvPr/>
        </p:nvSpPr>
        <p:spPr>
          <a:xfrm>
            <a:off x="4024269" y="3377360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47"/>
          <p:cNvSpPr/>
          <p:nvPr/>
        </p:nvSpPr>
        <p:spPr>
          <a:xfrm>
            <a:off x="4581523" y="3391040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sellaDiTesto 48"/>
          <p:cNvSpPr txBox="1"/>
          <p:nvPr/>
        </p:nvSpPr>
        <p:spPr>
          <a:xfrm>
            <a:off x="3452770" y="5902481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4571194" y="5918374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981939" y="5922110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4853135" y="4012980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3767280" y="302616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44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Prediction rule (again, biases are omitted):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R(</a:t>
            </a:r>
            <a:r>
              <a:rPr lang="en-US" sz="1600" dirty="0" err="1" smtClean="0"/>
              <a:t>i</a:t>
            </a:r>
            <a:r>
              <a:rPr lang="en-US" sz="1600" dirty="0" smtClean="0"/>
              <a:t>): rated by user </a:t>
            </a:r>
            <a:r>
              <a:rPr lang="en-US" sz="1600" dirty="0" err="1" smtClean="0"/>
              <a:t>i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18</a:t>
            </a:fld>
            <a:endParaRPr lang="en-US" alt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57" y="1653874"/>
            <a:ext cx="6323521" cy="930822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6265718" y="1557310"/>
            <a:ext cx="126836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CasellaDiTesto 19"/>
          <p:cNvSpPr txBox="1"/>
          <p:nvPr/>
        </p:nvSpPr>
        <p:spPr>
          <a:xfrm flipH="1">
            <a:off x="6899898" y="1915372"/>
            <a:ext cx="26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B050"/>
                </a:solidFill>
              </a:rPr>
              <a:t>Rated items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Prediction rule (again, biases are omitted):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R(</a:t>
            </a:r>
            <a:r>
              <a:rPr lang="en-US" sz="1600" dirty="0" err="1" smtClean="0"/>
              <a:t>i</a:t>
            </a:r>
            <a:r>
              <a:rPr lang="en-US" sz="1600" dirty="0" smtClean="0"/>
              <a:t>): rated by user </a:t>
            </a:r>
            <a:r>
              <a:rPr lang="en-US" sz="1600" dirty="0" err="1" smtClean="0"/>
              <a:t>i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Loss </a:t>
            </a:r>
            <a:r>
              <a:rPr lang="en-US" sz="2000" dirty="0" smtClean="0"/>
              <a:t>function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19</a:t>
            </a:fld>
            <a:endParaRPr lang="en-US" alt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57" y="1653874"/>
            <a:ext cx="6323521" cy="93082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22" y="3795588"/>
            <a:ext cx="7382496" cy="196097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4864675" y="1557310"/>
            <a:ext cx="2669403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226627" y="3699025"/>
            <a:ext cx="26289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Connettore 4 15"/>
          <p:cNvCxnSpPr>
            <a:stCxn id="14" idx="2"/>
            <a:endCxn id="15" idx="0"/>
          </p:cNvCxnSpPr>
          <p:nvPr/>
        </p:nvCxnSpPr>
        <p:spPr>
          <a:xfrm rot="16200000" flipH="1">
            <a:off x="5861344" y="3019292"/>
            <a:ext cx="1017766" cy="34170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2722419" y="4675309"/>
            <a:ext cx="3044536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endParaRPr lang="en-US" sz="2400" dirty="0" smtClean="0"/>
          </a:p>
          <a:p>
            <a:pPr>
              <a:lnSpc>
                <a:spcPct val="250000"/>
              </a:lnSpc>
            </a:pPr>
            <a:r>
              <a:rPr lang="en-US" sz="2400" dirty="0" err="1" smtClean="0"/>
              <a:t>FunkSVD</a:t>
            </a:r>
            <a:r>
              <a:rPr lang="en-US" sz="2400" dirty="0" smtClean="0"/>
              <a:t> 			(</a:t>
            </a:r>
            <a:r>
              <a:rPr lang="en-US" sz="2400" dirty="0" smtClean="0"/>
              <a:t>rating prediction)</a:t>
            </a:r>
            <a:endParaRPr lang="en-US" sz="2400" dirty="0"/>
          </a:p>
          <a:p>
            <a:pPr>
              <a:lnSpc>
                <a:spcPct val="250000"/>
              </a:lnSpc>
            </a:pPr>
            <a:r>
              <a:rPr lang="en-US" sz="2400" dirty="0" err="1" smtClean="0"/>
              <a:t>AsymmetricSVD</a:t>
            </a:r>
            <a:r>
              <a:rPr lang="en-US" sz="2400" dirty="0" smtClean="0"/>
              <a:t> </a:t>
            </a:r>
            <a:r>
              <a:rPr lang="en-US" sz="2400" dirty="0" smtClean="0"/>
              <a:t>		(</a:t>
            </a:r>
            <a:r>
              <a:rPr lang="en-US" sz="2400" dirty="0" smtClean="0"/>
              <a:t>rating prediction)</a:t>
            </a:r>
          </a:p>
          <a:p>
            <a:pPr>
              <a:lnSpc>
                <a:spcPct val="250000"/>
              </a:lnSpc>
            </a:pPr>
            <a:r>
              <a:rPr lang="en-US" sz="2400" dirty="0" smtClean="0"/>
              <a:t>IALS or WRMF </a:t>
            </a:r>
            <a:r>
              <a:rPr lang="en-US" sz="2400" dirty="0" smtClean="0"/>
              <a:t>		(</a:t>
            </a:r>
            <a:r>
              <a:rPr lang="en-US" sz="2400" dirty="0" smtClean="0"/>
              <a:t>implicit feedback)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684884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pPr>
              <a:lnSpc>
                <a:spcPct val="200000"/>
              </a:lnSpc>
            </a:pPr>
            <a:r>
              <a:rPr lang="en-US" sz="2000" dirty="0" smtClean="0"/>
              <a:t>Pros:</a:t>
            </a:r>
            <a:endParaRPr lang="en-US" sz="2000" dirty="0"/>
          </a:p>
          <a:p>
            <a:pPr lvl="1">
              <a:lnSpc>
                <a:spcPct val="200000"/>
              </a:lnSpc>
            </a:pPr>
            <a:r>
              <a:rPr lang="en-US" sz="1800" dirty="0"/>
              <a:t>Fewer parameters, usually </a:t>
            </a:r>
            <a:r>
              <a:rPr lang="en-US" sz="1800" dirty="0" smtClean="0"/>
              <a:t>N (items) </a:t>
            </a:r>
            <a:r>
              <a:rPr lang="en-US" sz="1800" dirty="0"/>
              <a:t>&lt;&lt; </a:t>
            </a:r>
            <a:r>
              <a:rPr lang="en-US" sz="1800" dirty="0" smtClean="0"/>
              <a:t>M (users)</a:t>
            </a:r>
            <a:endParaRPr lang="en-US" sz="1800" dirty="0"/>
          </a:p>
          <a:p>
            <a:pPr lvl="1">
              <a:lnSpc>
                <a:spcPct val="200000"/>
              </a:lnSpc>
            </a:pPr>
            <a:r>
              <a:rPr lang="en-US" sz="1800" dirty="0"/>
              <a:t>Handle new users as soon as they start providing </a:t>
            </a:r>
            <a:r>
              <a:rPr lang="en-US" sz="1800" dirty="0" smtClean="0"/>
              <a:t>ratings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Cons:</a:t>
            </a:r>
          </a:p>
          <a:p>
            <a:pPr lvl="1">
              <a:lnSpc>
                <a:spcPct val="200000"/>
              </a:lnSpc>
            </a:pPr>
            <a:r>
              <a:rPr lang="en-US" sz="1800" dirty="0" smtClean="0"/>
              <a:t>Similar function but much slower </a:t>
            </a:r>
            <a:r>
              <a:rPr lang="en-US" sz="1800" dirty="0" smtClean="0"/>
              <a:t>training than simple </a:t>
            </a:r>
            <a:r>
              <a:rPr lang="en-US" sz="1800" dirty="0" err="1" smtClean="0"/>
              <a:t>FunkSVD</a:t>
            </a:r>
            <a:r>
              <a:rPr lang="en-US" sz="1800" dirty="0" smtClean="0"/>
              <a:t>, because of the summations</a:t>
            </a:r>
            <a:endParaRPr lang="en-US" sz="1800" dirty="0"/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848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AsySVD</a:t>
            </a:r>
            <a:r>
              <a:rPr lang="en-US" dirty="0" smtClean="0"/>
              <a:t>-SGD updates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Partial derivatives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Update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and 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l</a:t>
            </a:r>
            <a:r>
              <a:rPr lang="en-US" sz="2400" dirty="0" smtClean="0"/>
              <a:t> similar to </a:t>
            </a:r>
            <a:r>
              <a:rPr lang="en-US" sz="2400" dirty="0" err="1" smtClean="0"/>
              <a:t>FunkSVD</a:t>
            </a:r>
            <a:endParaRPr lang="en-US" sz="24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21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0" y="1733550"/>
            <a:ext cx="2406650" cy="59633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708150"/>
            <a:ext cx="3613150" cy="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0811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IALS or WRMF</a:t>
            </a:r>
            <a:endParaRPr lang="en-US" sz="4400" dirty="0" smtClean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Matrix Factorization for implicit feedbacks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0584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 or WRMF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Implicit Alternating Least Squares</a:t>
            </a:r>
          </a:p>
          <a:p>
            <a:pPr lvl="1"/>
            <a:r>
              <a:rPr lang="en-US" sz="2000" dirty="0" smtClean="0"/>
              <a:t>Collaborative </a:t>
            </a:r>
            <a:r>
              <a:rPr lang="en-US" sz="2000" dirty="0"/>
              <a:t>Filtering for Implicit Feedback </a:t>
            </a:r>
            <a:r>
              <a:rPr lang="en-US" sz="2000" dirty="0" smtClean="0"/>
              <a:t>Datasets (Hu et al, 2008)</a:t>
            </a:r>
          </a:p>
          <a:p>
            <a:r>
              <a:rPr lang="en-US" sz="2400" dirty="0" smtClean="0"/>
              <a:t>Also called Weighted Regularized Matrix Factorization (WRMF)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Implicit feedback</a:t>
            </a:r>
          </a:p>
          <a:p>
            <a:pPr lvl="1"/>
            <a:r>
              <a:rPr lang="en-US" sz="2000" dirty="0" smtClean="0"/>
              <a:t>Numerical values in explicit feedback express </a:t>
            </a:r>
            <a:r>
              <a:rPr lang="en-US" sz="2000" b="1" dirty="0" smtClean="0"/>
              <a:t>preference</a:t>
            </a:r>
            <a:r>
              <a:rPr lang="en-US" sz="2000" dirty="0" smtClean="0"/>
              <a:t> (1-totally dislike, 5-really like)</a:t>
            </a:r>
          </a:p>
          <a:p>
            <a:pPr lvl="1"/>
            <a:r>
              <a:rPr lang="en-US" sz="2000" dirty="0" smtClean="0"/>
              <a:t>Numerical values in implicit feedback express </a:t>
            </a:r>
            <a:r>
              <a:rPr lang="en-US" sz="2000" b="1" dirty="0" smtClean="0"/>
              <a:t>confidence</a:t>
            </a:r>
            <a:r>
              <a:rPr lang="en-US" sz="2000" dirty="0" smtClean="0"/>
              <a:t> (e.g., how much time have I watched a movie?)</a:t>
            </a:r>
          </a:p>
          <a:p>
            <a:pPr lvl="1"/>
            <a:r>
              <a:rPr lang="en-US" sz="2000" dirty="0"/>
              <a:t>No negative feedback</a:t>
            </a:r>
            <a:r>
              <a:rPr lang="en-US" sz="2000" dirty="0" smtClean="0"/>
              <a:t>: missing as ‘not-interacted’</a:t>
            </a:r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949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</a:t>
            </a:r>
          </a:p>
          <a:p>
            <a:pPr lvl="1"/>
            <a:r>
              <a:rPr lang="en-US" sz="2000" dirty="0" smtClean="0"/>
              <a:t>Split the numerical score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ij</a:t>
            </a:r>
            <a:r>
              <a:rPr lang="en-US" sz="2000" dirty="0" smtClean="0"/>
              <a:t> into</a:t>
            </a:r>
          </a:p>
          <a:p>
            <a:pPr lvl="2"/>
            <a:r>
              <a:rPr lang="en-US" sz="1600" dirty="0" smtClean="0"/>
              <a:t>preference score 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i</a:t>
            </a:r>
            <a:r>
              <a:rPr lang="en-US" sz="1600" baseline="-25000" dirty="0" err="1"/>
              <a:t>j</a:t>
            </a:r>
            <a:r>
              <a:rPr lang="en-US" sz="1600" dirty="0" smtClean="0"/>
              <a:t> (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 = 1 </a:t>
            </a:r>
            <a:r>
              <a:rPr lang="en-US" sz="1600" dirty="0" err="1" smtClean="0"/>
              <a:t>iif</a:t>
            </a:r>
            <a:r>
              <a:rPr lang="en-US" sz="1600" dirty="0" smtClean="0"/>
              <a:t> </a:t>
            </a:r>
            <a:r>
              <a:rPr lang="en-US" sz="1600" dirty="0" err="1" smtClean="0"/>
              <a:t>r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 &gt; 0 else 0)</a:t>
            </a:r>
          </a:p>
          <a:p>
            <a:pPr lvl="2"/>
            <a:r>
              <a:rPr lang="en-US" sz="1600" dirty="0" smtClean="0"/>
              <a:t>confidence score </a:t>
            </a:r>
            <a:r>
              <a:rPr lang="en-US" sz="1600" dirty="0" err="1" smtClean="0"/>
              <a:t>c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, for example</a:t>
            </a:r>
          </a:p>
          <a:p>
            <a:pPr lvl="2"/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Linear scaling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Log scaling</a:t>
            </a:r>
          </a:p>
          <a:p>
            <a:pPr lvl="2"/>
            <a:endParaRPr lang="en-US" sz="16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The higher number of interactions, the higher the confidence</a:t>
            </a:r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24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838769"/>
            <a:ext cx="1333500" cy="2286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3402004"/>
            <a:ext cx="2438400" cy="2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5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</a:t>
            </a:r>
          </a:p>
          <a:p>
            <a:pPr lvl="2"/>
            <a:endParaRPr lang="en-US" sz="1600" dirty="0" smtClean="0"/>
          </a:p>
          <a:p>
            <a:pPr lvl="1"/>
            <a:r>
              <a:rPr lang="en-US" sz="2000" dirty="0" smtClean="0"/>
              <a:t>Matrix factorization over preference and confidence scores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Trained </a:t>
            </a:r>
            <a:r>
              <a:rPr lang="en-US" sz="2000" dirty="0" smtClean="0"/>
              <a:t>with Alternating Least Squares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Fixed X, optimize for Y</a:t>
            </a:r>
            <a:endParaRPr lang="en-US" sz="16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25</a:t>
            </a:fld>
            <a:endParaRPr lang="en-US" alt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2782"/>
            <a:ext cx="9144000" cy="1653436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3746500" y="2590800"/>
            <a:ext cx="558800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4352634" y="2356517"/>
            <a:ext cx="2653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Elementwise (</a:t>
            </a:r>
            <a:r>
              <a:rPr lang="en-US" sz="1200" dirty="0" err="1" smtClean="0">
                <a:solidFill>
                  <a:srgbClr val="FF0000"/>
                </a:solidFill>
              </a:rPr>
              <a:t>Hadamard</a:t>
            </a:r>
            <a:r>
              <a:rPr lang="en-US" sz="1200" dirty="0" smtClean="0">
                <a:solidFill>
                  <a:srgbClr val="FF0000"/>
                </a:solidFill>
              </a:rPr>
              <a:t>) product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Alternating Least Squares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26</a:t>
            </a:fld>
            <a:endParaRPr lang="en-US" alt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0" y="3825269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Equivalent to</a:t>
            </a:r>
            <a:endParaRPr lang="en-US" sz="18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560290" y="4687443"/>
            <a:ext cx="6044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</a:t>
            </a:r>
            <a:r>
              <a:rPr lang="en-US" sz="1800" dirty="0" smtClean="0"/>
              <a:t>here </a:t>
            </a:r>
            <a:r>
              <a:rPr lang="en-US" sz="1800" i="1" dirty="0" smtClean="0"/>
              <a:t>C</a:t>
            </a:r>
            <a:r>
              <a:rPr lang="en-US" sz="1800" i="1" baseline="30000" dirty="0" smtClean="0"/>
              <a:t>i</a:t>
            </a:r>
            <a:r>
              <a:rPr lang="en-US" sz="1800" dirty="0"/>
              <a:t> </a:t>
            </a:r>
            <a:r>
              <a:rPr lang="en-US" sz="1800" dirty="0" err="1" smtClean="0"/>
              <a:t>NxN</a:t>
            </a:r>
            <a:r>
              <a:rPr lang="en-US" sz="1800" dirty="0" smtClean="0"/>
              <a:t> diagonal matrix with </a:t>
            </a:r>
            <a:r>
              <a:rPr lang="en-US" sz="1800" i="1" dirty="0" err="1" smtClean="0"/>
              <a:t>C</a:t>
            </a:r>
            <a:r>
              <a:rPr lang="en-US" sz="1800" i="1" baseline="30000" dirty="0" err="1" smtClean="0"/>
              <a:t>i</a:t>
            </a:r>
            <a:r>
              <a:rPr lang="en-US" sz="1800" i="1" baseline="-25000" dirty="0" err="1" smtClean="0"/>
              <a:t>jj</a:t>
            </a:r>
            <a:r>
              <a:rPr lang="en-US" sz="1800" i="1" dirty="0" smtClean="0"/>
              <a:t> = </a:t>
            </a:r>
            <a:r>
              <a:rPr lang="en-US" sz="1800" i="1" dirty="0" err="1" smtClean="0"/>
              <a:t>c</a:t>
            </a:r>
            <a:r>
              <a:rPr lang="en-US" sz="1800" i="1" baseline="-25000" dirty="0" err="1" smtClean="0"/>
              <a:t>ij</a:t>
            </a:r>
            <a:endParaRPr lang="en-US" sz="1800" i="1" baseline="-25000" dirty="0" smtClean="0"/>
          </a:p>
          <a:p>
            <a:r>
              <a:rPr lang="en-US" sz="1800" dirty="0"/>
              <a:t>a</a:t>
            </a:r>
            <a:r>
              <a:rPr lang="en-US" sz="1800" dirty="0" smtClean="0"/>
              <a:t>nd </a:t>
            </a:r>
            <a:r>
              <a:rPr lang="en-US" sz="1800" i="1" dirty="0" smtClean="0"/>
              <a:t>p(</a:t>
            </a:r>
            <a:r>
              <a:rPr lang="en-US" sz="1800" i="1" dirty="0" err="1" smtClean="0"/>
              <a:t>i</a:t>
            </a:r>
            <a:r>
              <a:rPr lang="en-US" sz="1800" i="1" dirty="0" smtClean="0"/>
              <a:t>)</a:t>
            </a:r>
            <a:r>
              <a:rPr lang="en-US" sz="1800" dirty="0" smtClean="0"/>
              <a:t> is the vector of preferences of </a:t>
            </a:r>
            <a:r>
              <a:rPr lang="en-US" sz="1800" dirty="0" err="1" smtClean="0"/>
              <a:t>i</a:t>
            </a:r>
            <a:endParaRPr lang="en-US" sz="1800" dirty="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95" y="3667422"/>
            <a:ext cx="5589810" cy="68502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95" y="2269814"/>
            <a:ext cx="5589810" cy="8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Alternating Least Squares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27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22" y="2419871"/>
            <a:ext cx="5181378" cy="100850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45" y="4337679"/>
            <a:ext cx="6563201" cy="541431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72154" y="2429859"/>
            <a:ext cx="17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92D050"/>
                </a:solidFill>
              </a:rPr>
              <a:t>Partial derivative</a:t>
            </a:r>
            <a:endParaRPr lang="en-US" sz="1800" dirty="0">
              <a:solidFill>
                <a:srgbClr val="92D05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72154" y="4528071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</a:rPr>
              <a:t>Update Rule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232400"/>
          </a:xfrm>
        </p:spPr>
        <p:txBody>
          <a:bodyPr/>
          <a:lstStyle/>
          <a:p>
            <a:r>
              <a:rPr lang="en-US" sz="2000" dirty="0" smtClean="0"/>
              <a:t>Update rule - a trick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Back to ALS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/>
              <a:t>Fixed X, optimize for </a:t>
            </a:r>
            <a:r>
              <a:rPr lang="en-US" sz="1800" dirty="0" smtClean="0"/>
              <a:t>Y</a:t>
            </a:r>
            <a:endParaRPr lang="en-US" sz="1800" dirty="0" smtClean="0">
              <a:solidFill>
                <a:srgbClr val="FF0000"/>
              </a:solidFill>
              <a:sym typeface="Wingdings"/>
            </a:endParaRPr>
          </a:p>
          <a:p>
            <a:r>
              <a:rPr lang="en-US" sz="2000" dirty="0" smtClean="0"/>
              <a:t>Implementation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Slow </a:t>
            </a:r>
            <a:r>
              <a:rPr lang="en-US" sz="1600" dirty="0" smtClean="0"/>
              <a:t>iterative code with </a:t>
            </a:r>
            <a:r>
              <a:rPr lang="en-US" sz="1600" dirty="0" err="1" smtClean="0"/>
              <a:t>numpy</a:t>
            </a:r>
            <a:r>
              <a:rPr lang="en-US" sz="1600" dirty="0" smtClean="0"/>
              <a:t> (uses _</a:t>
            </a:r>
            <a:r>
              <a:rPr lang="en-US" sz="1600" dirty="0" err="1" smtClean="0"/>
              <a:t>lsq_solver</a:t>
            </a:r>
            <a:r>
              <a:rPr lang="en-US" sz="16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Fast </a:t>
            </a:r>
            <a:r>
              <a:rPr lang="en-US" sz="1600" dirty="0" err="1" smtClean="0"/>
              <a:t>numpy</a:t>
            </a:r>
            <a:r>
              <a:rPr lang="en-US" sz="1600" dirty="0" smtClean="0"/>
              <a:t> only (uses _</a:t>
            </a:r>
            <a:r>
              <a:rPr lang="en-US" sz="1600" dirty="0" err="1" smtClean="0"/>
              <a:t>lsq_solver_fast</a:t>
            </a:r>
            <a:r>
              <a:rPr lang="en-US" sz="16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Faster parallelized </a:t>
            </a:r>
            <a:r>
              <a:rPr lang="en-US" sz="1600" dirty="0"/>
              <a:t>version at this link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2"/>
              </a:rPr>
              <a:t>https://github.com/benfred/implicit</a:t>
            </a:r>
            <a:r>
              <a:rPr lang="en-US" sz="1600" dirty="0" smtClean="0"/>
              <a:t> 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28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1193800" cy="6163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168900" y="1727200"/>
            <a:ext cx="2730500" cy="70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880009"/>
            <a:ext cx="6362700" cy="5207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 flipH="1">
            <a:off x="3013075" y="2693493"/>
            <a:ext cx="235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Independent from </a:t>
            </a:r>
            <a:r>
              <a:rPr lang="en-US" sz="1800" dirty="0" err="1" smtClean="0">
                <a:solidFill>
                  <a:srgbClr val="00B050"/>
                </a:solidFill>
              </a:rPr>
              <a:t>i</a:t>
            </a:r>
            <a:endParaRPr lang="en-US" sz="1800" dirty="0" smtClean="0">
              <a:solidFill>
                <a:srgbClr val="00B050"/>
              </a:solidFill>
            </a:endParaRPr>
          </a:p>
          <a:p>
            <a:r>
              <a:rPr lang="en-US" sz="1800" dirty="0" smtClean="0">
                <a:solidFill>
                  <a:srgbClr val="00B050"/>
                </a:solidFill>
                <a:sym typeface="Wingdings"/>
              </a:rPr>
              <a:t> </a:t>
            </a:r>
            <a:r>
              <a:rPr lang="en-US" sz="1800" dirty="0" smtClean="0">
                <a:solidFill>
                  <a:srgbClr val="00B050"/>
                </a:solidFill>
              </a:rPr>
              <a:t>Precompute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 flipH="1">
            <a:off x="5597528" y="2693493"/>
            <a:ext cx="3013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Depends only on the </a:t>
            </a:r>
            <a:r>
              <a:rPr lang="en-US" sz="1800" b="1" dirty="0" smtClean="0">
                <a:solidFill>
                  <a:srgbClr val="FF0000"/>
                </a:solidFill>
              </a:rPr>
              <a:t>non-zeros </a:t>
            </a:r>
            <a:r>
              <a:rPr lang="en-US" sz="1800" dirty="0" smtClean="0">
                <a:solidFill>
                  <a:srgbClr val="FF0000"/>
                </a:solidFill>
              </a:rPr>
              <a:t>in p(</a:t>
            </a:r>
            <a:r>
              <a:rPr lang="en-US" sz="1800" dirty="0" err="1" smtClean="0">
                <a:solidFill>
                  <a:srgbClr val="FF0000"/>
                </a:solidFill>
              </a:rPr>
              <a:t>i</a:t>
            </a:r>
            <a:r>
              <a:rPr lang="en-US" sz="1800" dirty="0" smtClean="0">
                <a:solidFill>
                  <a:srgbClr val="FF0000"/>
                </a:solidFill>
              </a:rPr>
              <a:t>)!!!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(if one of the previous scaling functions is used)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9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sz="2800" dirty="0" smtClean="0"/>
              <a:t>Matrix </a:t>
            </a:r>
            <a:r>
              <a:rPr lang="it-IT" sz="2800" dirty="0" err="1" smtClean="0"/>
              <a:t>Factorization</a:t>
            </a:r>
            <a:r>
              <a:rPr lang="it-IT" sz="2800" dirty="0" smtClean="0"/>
              <a:t> in </a:t>
            </a:r>
            <a:r>
              <a:rPr lang="it-IT" sz="2800" dirty="0" err="1" smtClean="0"/>
              <a:t>RecSys</a:t>
            </a:r>
            <a:endParaRPr lang="en-US" sz="2800" dirty="0"/>
          </a:p>
        </p:txBody>
      </p:sp>
      <p:sp>
        <p:nvSpPr>
          <p:cNvPr id="6147" name="Segnaposto numero diapositiva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fld id="{36CEC8EF-17F6-47E9-A376-485E685F5250}" type="slidenum">
              <a:rPr lang="en-US" altLang="it-IT" sz="1400" smtClean="0">
                <a:solidFill>
                  <a:srgbClr val="FF9900"/>
                </a:solidFill>
              </a:rPr>
              <a:pPr/>
              <a:t>3</a:t>
            </a:fld>
            <a:endParaRPr lang="en-US" altLang="it-IT" sz="1400" smtClean="0">
              <a:solidFill>
                <a:srgbClr val="FF9900"/>
              </a:solidFill>
            </a:endParaRPr>
          </a:p>
        </p:txBody>
      </p:sp>
      <p:sp>
        <p:nvSpPr>
          <p:cNvPr id="6149" name="Segnaposto piè di pagina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it-IT" sz="1200" dirty="0" smtClean="0">
                <a:solidFill>
                  <a:srgbClr val="003366"/>
                </a:solidFill>
              </a:rPr>
              <a:t>Collaborative Filtering </a:t>
            </a:r>
            <a:r>
              <a:rPr lang="en-US" altLang="it-IT" sz="1200" smtClean="0">
                <a:solidFill>
                  <a:srgbClr val="003366"/>
                </a:solidFill>
              </a:rPr>
              <a:t>in Python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1808664" y="1803400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ttangolo 36"/>
          <p:cNvSpPr/>
          <p:nvPr/>
        </p:nvSpPr>
        <p:spPr>
          <a:xfrm>
            <a:off x="4533900" y="1798649"/>
            <a:ext cx="977900" cy="24765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ttangolo 37"/>
          <p:cNvSpPr/>
          <p:nvPr/>
        </p:nvSpPr>
        <p:spPr>
          <a:xfrm rot="5400000">
            <a:off x="6330950" y="1335099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/>
              <p:cNvSpPr txBox="1"/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sellaDiTes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tangolo 39"/>
          <p:cNvSpPr/>
          <p:nvPr/>
        </p:nvSpPr>
        <p:spPr>
          <a:xfrm>
            <a:off x="2635250" y="2654300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>
            <a:off x="4533900" y="2668599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tangolo 41"/>
          <p:cNvSpPr/>
          <p:nvPr/>
        </p:nvSpPr>
        <p:spPr>
          <a:xfrm rot="5400000">
            <a:off x="6045200" y="2184400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/>
          <p:cNvSpPr txBox="1"/>
          <p:nvPr/>
        </p:nvSpPr>
        <p:spPr>
          <a:xfrm>
            <a:off x="2571750" y="96520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4833535" y="96520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6620967" y="965199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2256528" y="142686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 items</a:t>
            </a:r>
            <a:endParaRPr lang="en-US" sz="1600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4533900" y="142686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6284336" y="142686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items</a:t>
            </a:r>
            <a:endParaRPr lang="en-US" sz="1600" dirty="0"/>
          </a:p>
        </p:txBody>
      </p:sp>
      <p:sp>
        <p:nvSpPr>
          <p:cNvPr id="49" name="CasellaDiTesto 48"/>
          <p:cNvSpPr txBox="1"/>
          <p:nvPr/>
        </p:nvSpPr>
        <p:spPr>
          <a:xfrm rot="5400000">
            <a:off x="7471786" y="216314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 rot="16200000">
            <a:off x="1089019" y="2698345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Musers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 rot="16200000">
            <a:off x="3896778" y="2698345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users</a:t>
            </a:r>
            <a:endParaRPr lang="en-US" sz="1600" dirty="0"/>
          </a:p>
        </p:txBody>
      </p:sp>
      <p:sp>
        <p:nvSpPr>
          <p:cNvPr id="52" name="Rettangolo 51"/>
          <p:cNvSpPr/>
          <p:nvPr/>
        </p:nvSpPr>
        <p:spPr>
          <a:xfrm>
            <a:off x="2635250" y="1803401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52"/>
          <p:cNvSpPr/>
          <p:nvPr/>
        </p:nvSpPr>
        <p:spPr>
          <a:xfrm>
            <a:off x="1790700" y="2654300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sellaDiTesto 54"/>
          <p:cNvSpPr txBox="1"/>
          <p:nvPr/>
        </p:nvSpPr>
        <p:spPr>
          <a:xfrm>
            <a:off x="2607172" y="4385498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3786845" y="2607272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4857130" y="258137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6365942" y="2105945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</a:t>
            </a:r>
            <a:r>
              <a:rPr lang="en-US" sz="1600" baseline="-25000" dirty="0"/>
              <a:t>J</a:t>
            </a:r>
          </a:p>
        </p:txBody>
      </p:sp>
      <p:pic>
        <p:nvPicPr>
          <p:cNvPr id="31" name="Immagin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4" y="4954212"/>
            <a:ext cx="3835400" cy="1081306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50" y="4954212"/>
            <a:ext cx="3891365" cy="10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1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4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0811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dirty="0" err="1" smtClean="0"/>
              <a:t>FunkSVD</a:t>
            </a:r>
            <a:endParaRPr lang="en-US" sz="4400" dirty="0" smtClean="0"/>
          </a:p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2400" dirty="0" smtClean="0"/>
              <a:t>From Sim</a:t>
            </a:r>
            <a:r>
              <a:rPr lang="en-US" sz="2400" dirty="0">
                <a:hlinkClick r:id="rId2"/>
              </a:rPr>
              <a:t>http://sifter.org/~simon/journal/20061211.html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on </a:t>
            </a:r>
            <a:r>
              <a:rPr lang="en-US" sz="2400" dirty="0"/>
              <a:t>Funk’s </a:t>
            </a:r>
            <a:r>
              <a:rPr lang="en-US" sz="2400" dirty="0" smtClean="0"/>
              <a:t>post: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546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6</a:t>
            </a:fld>
            <a:endParaRPr lang="en-US" altLang="it-IT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5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7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23622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24600" y="1825625"/>
            <a:ext cx="2819400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 flipH="1">
            <a:off x="3346450" y="3045556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B050"/>
                </a:solidFill>
              </a:rPr>
              <a:t>Least-squares (goodness of fit)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flipH="1">
            <a:off x="6324600" y="3065190"/>
            <a:ext cx="273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Regularization</a:t>
            </a:r>
          </a:p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(prevent </a:t>
            </a:r>
            <a:r>
              <a:rPr lang="en-US" sz="1800" dirty="0" err="1" smtClean="0">
                <a:solidFill>
                  <a:srgbClr val="FF0000"/>
                </a:solidFill>
              </a:rPr>
              <a:t>overfitting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RecSys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8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23622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24600" y="1825625"/>
            <a:ext cx="2819400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 flipH="1">
            <a:off x="3346450" y="3045556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B050"/>
                </a:solidFill>
              </a:rPr>
              <a:t>Least-squares (goodness of fit)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flipH="1">
            <a:off x="6324600" y="3065190"/>
            <a:ext cx="273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Regularization</a:t>
            </a:r>
          </a:p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(prevent </a:t>
            </a:r>
            <a:r>
              <a:rPr lang="en-US" sz="1800" dirty="0" err="1" smtClean="0">
                <a:solidFill>
                  <a:srgbClr val="FF0000"/>
                </a:solidFill>
              </a:rPr>
              <a:t>overfitting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4917190"/>
            <a:ext cx="1320800" cy="1320800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1351973" y="5082198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b="1" dirty="0" smtClean="0"/>
              <a:t>WARNING</a:t>
            </a:r>
            <a:r>
              <a:rPr lang="en-US" sz="1800" dirty="0" smtClean="0"/>
              <a:t>: For simplicity I won’t include user and item biases in the models, but you can try with them at home</a:t>
            </a:r>
            <a:endParaRPr lang="en-US" sz="18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4047522"/>
            <a:ext cx="7226299" cy="8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/>
              <a:t>Batch Gradient Descent</a:t>
            </a:r>
          </a:p>
          <a:p>
            <a:pPr lvl="1"/>
            <a:r>
              <a:rPr lang="en-US" sz="1600" dirty="0" smtClean="0"/>
              <a:t>Calculate the gradients for the </a:t>
            </a:r>
            <a:r>
              <a:rPr lang="en-US" sz="1600" b="1" dirty="0" smtClean="0"/>
              <a:t>whole</a:t>
            </a:r>
            <a:r>
              <a:rPr lang="en-US" sz="1600" dirty="0" smtClean="0"/>
              <a:t> dataset to perform just </a:t>
            </a:r>
            <a:r>
              <a:rPr lang="en-US" sz="1600" b="1" dirty="0" smtClean="0"/>
              <a:t>one</a:t>
            </a:r>
            <a:r>
              <a:rPr lang="en-US" sz="1600" dirty="0" smtClean="0"/>
              <a:t> update</a:t>
            </a:r>
          </a:p>
          <a:p>
            <a:pPr lvl="1"/>
            <a:r>
              <a:rPr lang="en-US" sz="1600" dirty="0" smtClean="0"/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/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/>
              <a:t>Minibatch</a:t>
            </a:r>
            <a:r>
              <a:rPr lang="en-US" sz="2000" dirty="0" smtClean="0"/>
              <a:t> SGD (not-covered)</a:t>
            </a:r>
          </a:p>
          <a:p>
            <a:pPr lvl="1"/>
            <a:r>
              <a:rPr lang="en-US" sz="1600" dirty="0" smtClean="0"/>
              <a:t>Update every </a:t>
            </a:r>
            <a:r>
              <a:rPr lang="en-US" sz="1600" dirty="0" err="1" smtClean="0"/>
              <a:t>minibatch</a:t>
            </a:r>
            <a:r>
              <a:rPr lang="en-US" sz="1600" dirty="0" smtClean="0"/>
              <a:t> of </a:t>
            </a:r>
            <a:r>
              <a:rPr lang="en-US" sz="1600" b="1" dirty="0" smtClean="0"/>
              <a:t>n</a:t>
            </a:r>
            <a:r>
              <a:rPr lang="en-US" sz="1600" dirty="0" smtClean="0"/>
              <a:t> training tuples</a:t>
            </a:r>
          </a:p>
          <a:p>
            <a:pPr lvl="1"/>
            <a:r>
              <a:rPr lang="en-US" sz="1600" dirty="0" smtClean="0"/>
              <a:t>Pros over SGD: less variance </a:t>
            </a:r>
            <a:r>
              <a:rPr lang="en-US" sz="1600" dirty="0" smtClean="0">
                <a:sym typeface="Wingdings"/>
              </a:rPr>
              <a:t> stable convergence, fast matrix-ops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9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75" y="1419832"/>
            <a:ext cx="2368550" cy="3409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2044700"/>
            <a:ext cx="160020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AASHAPES" val="1"/>
  <p:tag name="ADVAATEXT" val="1"/>
  <p:tag name="ADVSHADOWS" val="1"/>
  <p:tag name="ADVBEVELING" val="1"/>
  <p:tag name="ADVPANSCAN" val="0"/>
  <p:tag name="ADVDIMBULLETS" val="0"/>
  <p:tag name="ADVGAMMA" val="0.000000"/>
  <p:tag name="ADVFASTTRANSITIONS" val="1"/>
  <p:tag name="ADVSCREENHEIGHT" val="600"/>
  <p:tag name="ADVSCREENWIDTH" val="800"/>
  <p:tag name="ADVGLOBALTRANSITION" val="-1"/>
  <p:tag name="ADVSHOWMETER" val="0"/>
  <p:tag name="ADVSETTING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HN3C4DGOVz7JTy5XAT1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3NmRqXPJr60nHtqstDn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euwCGm1KdbqZKggccIY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JwQBx8pn0mJ0yRkOhtI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FmitXU3BCh1shRUupN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iHue1DBgIlU36vBw6SU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96NbnOwqRwNOTq5PoDY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KRd28LyF4Yd1Yc6OU13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202FSyMAjBIhuSfSLS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HP8SEesMT678nENeVgr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6oamjXiVVQkQ0F69YmN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idXmrFriqvCF9BiBJal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kohu5yh3YUCmeqaLkCDe"/>
</p:tagLst>
</file>

<file path=ppt/theme/theme1.xml><?xml version="1.0" encoding="utf-8"?>
<a:theme xmlns:a="http://schemas.openxmlformats.org/drawingml/2006/main" name="PoliLightBlue3">
  <a:themeElements>
    <a:clrScheme name="PoliLightBlue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liLightBlue3">
      <a:majorFont>
        <a:latin typeface="Lucida Grande"/>
        <a:ea typeface="ＭＳ Ｐゴシック"/>
        <a:cs typeface="ＭＳ Ｐゴシック"/>
      </a:majorFont>
      <a:minorFont>
        <a:latin typeface="Lucida Grand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liLightBlue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10702</TotalTime>
  <Words>1039</Words>
  <Application>Microsoft Office PowerPoint</Application>
  <PresentationFormat>Presentazione su schermo (4:3)</PresentationFormat>
  <Paragraphs>358</Paragraphs>
  <Slides>28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7" baseType="lpstr">
      <vt:lpstr>ＭＳ Ｐゴシック</vt:lpstr>
      <vt:lpstr>Cambria Math</vt:lpstr>
      <vt:lpstr>Lucida Grande</vt:lpstr>
      <vt:lpstr>Times</vt:lpstr>
      <vt:lpstr>Times New Roman</vt:lpstr>
      <vt:lpstr>Trebuchet MS</vt:lpstr>
      <vt:lpstr>Wingdings</vt:lpstr>
      <vt:lpstr>ヒラギノ角ゴ Pro W3</vt:lpstr>
      <vt:lpstr>PoliLightBlue3</vt:lpstr>
      <vt:lpstr>Presentazione standard di PowerPoint</vt:lpstr>
      <vt:lpstr>Outline</vt:lpstr>
      <vt:lpstr>Matrix Factorization in RecSys</vt:lpstr>
      <vt:lpstr>Presentazione standard di PowerPoint</vt:lpstr>
      <vt:lpstr>Matrix Factorization in RecSys</vt:lpstr>
      <vt:lpstr>Matrix Factorization in RecSys</vt:lpstr>
      <vt:lpstr>Matrix Factorization in RecSys</vt:lpstr>
      <vt:lpstr>Matrix Factorization in RecSys</vt:lpstr>
      <vt:lpstr>Gradient Descent Variants</vt:lpstr>
      <vt:lpstr>Gradient Descent Variants</vt:lpstr>
      <vt:lpstr>Matrix Factorization with SGD</vt:lpstr>
      <vt:lpstr>Matrix Factorization with SGD</vt:lpstr>
      <vt:lpstr>Matrix Factorization with SGD</vt:lpstr>
      <vt:lpstr>MF-SGD tips and tricks</vt:lpstr>
      <vt:lpstr>Matrix Factorization in RecSys</vt:lpstr>
      <vt:lpstr>AsymmetricSVD</vt:lpstr>
      <vt:lpstr>AsymmetricSVD</vt:lpstr>
      <vt:lpstr>AsymmetricSVD</vt:lpstr>
      <vt:lpstr>AsymmetricSVD</vt:lpstr>
      <vt:lpstr>AsymmetricSVD</vt:lpstr>
      <vt:lpstr>AsySVD-SGD updates</vt:lpstr>
      <vt:lpstr>Matrix Factorization in RecSys</vt:lpstr>
      <vt:lpstr>IALS or WRMF</vt:lpstr>
      <vt:lpstr>IALS</vt:lpstr>
      <vt:lpstr>IALS</vt:lpstr>
      <vt:lpstr>Learning IALS</vt:lpstr>
      <vt:lpstr>Learning IALS</vt:lpstr>
      <vt:lpstr>Learning IALS</vt:lpstr>
    </vt:vector>
  </TitlesOfParts>
  <Company>Politecnico di Milano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Dispositivi Logici Programmabili</dc:title>
  <dc:creator>Marco D. Santambrogio</dc:creator>
  <cp:lastModifiedBy>Maurizio FD</cp:lastModifiedBy>
  <cp:revision>350</cp:revision>
  <cp:lastPrinted>2015-10-15T10:44:10Z</cp:lastPrinted>
  <dcterms:created xsi:type="dcterms:W3CDTF">2010-03-10T22:19:22Z</dcterms:created>
  <dcterms:modified xsi:type="dcterms:W3CDTF">2017-11-19T15:47:39Z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18aJ18rJbbBkyQzK-JkOT7NWlDMfLGIfvHwmqknZ8_20</vt:lpwstr>
  </property>
  <property fmtid="{D5CDD505-2E9C-101B-9397-08002B2CF9AE}" pid="4" name="Google.Documents.RevisionId">
    <vt:lpwstr>12951292456047101535</vt:lpwstr>
  </property>
  <property fmtid="{D5CDD505-2E9C-101B-9397-08002B2CF9AE}" pid="5" name="Google.Documents.PluginVersion">
    <vt:lpwstr>2.0.2026.3768</vt:lpwstr>
  </property>
  <property fmtid="{D5CDD505-2E9C-101B-9397-08002B2CF9AE}" pid="6" name="Google.Documents.MergeIncapabilityFlags">
    <vt:i4>0</vt:i4>
  </property>
</Properties>
</file>